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1" r:id="rId7"/>
    <p:sldId id="258" r:id="rId8"/>
    <p:sldId id="259" r:id="rId9"/>
    <p:sldId id="267" r:id="rId10"/>
    <p:sldId id="26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11112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>
        <c:manualLayout>
          <c:xMode val="edge"/>
          <c:yMode val="edge"/>
          <c:x val="0.14151185962865753"/>
          <c:y val="2.1205503608923884E-2"/>
        </c:manualLayout>
      </c:layout>
      <c:overlay val="0"/>
      <c:txPr>
        <a:bodyPr/>
        <a:lstStyle/>
        <a:p>
          <a:pPr algn="ctr">
            <a:defRPr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4869203849518818E-2"/>
          <c:y val="0.16219006727683172"/>
          <c:w val="0.58389895013123361"/>
          <c:h val="0.8273506911774003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ЗАНЯТЫХ В НЕФОРМАЛЬНОМ СЕКТОРЕ 
ПО ВИДАМ ЭКОНОМИЧЕСКОЙ ДЕЯТЕЛЬНОСТИ на примере 2021 года, тыс. человек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оптовая и розничная торговля, ремонт автотранспортных средств</c:v>
                </c:pt>
                <c:pt idx="1">
                  <c:v>сельское, лесное хозяйство, охота, рыболовство </c:v>
                </c:pt>
                <c:pt idx="2">
                  <c:v>обрабатывающие производства</c:v>
                </c:pt>
                <c:pt idx="3">
                  <c:v>строительство</c:v>
                </c:pt>
                <c:pt idx="4">
                  <c:v>транспортировка и хранение </c:v>
                </c:pt>
                <c:pt idx="5">
                  <c:v>гостинечный бизнес и предприятия общественного питания</c:v>
                </c:pt>
                <c:pt idx="6">
                  <c:v>здравоохранение и социальные услуги</c:v>
                </c:pt>
                <c:pt idx="7">
                  <c:v>образование</c:v>
                </c:pt>
                <c:pt idx="8">
                  <c:v>информация и связь</c:v>
                </c:pt>
                <c:pt idx="9">
                  <c:v>культура, спорт, организация досуга и развлечений</c:v>
                </c:pt>
                <c:pt idx="10">
                  <c:v>Другое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4467</c:v>
                </c:pt>
                <c:pt idx="1">
                  <c:v>2334</c:v>
                </c:pt>
                <c:pt idx="2">
                  <c:v>1553</c:v>
                </c:pt>
                <c:pt idx="3">
                  <c:v>1525</c:v>
                </c:pt>
                <c:pt idx="4">
                  <c:v>1523</c:v>
                </c:pt>
                <c:pt idx="5">
                  <c:v>592</c:v>
                </c:pt>
                <c:pt idx="6">
                  <c:v>213</c:v>
                </c:pt>
                <c:pt idx="7">
                  <c:v>188</c:v>
                </c:pt>
                <c:pt idx="8">
                  <c:v>122</c:v>
                </c:pt>
                <c:pt idx="9">
                  <c:v>121</c:v>
                </c:pt>
                <c:pt idx="10">
                  <c:v>1933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853226159230093"/>
          <c:y val="0.33182589998620293"/>
          <c:w val="0.34272211286089244"/>
          <c:h val="0.53776713315407709"/>
        </c:manualLayout>
      </c:layout>
      <c:overlay val="0"/>
      <c:txPr>
        <a:bodyPr/>
        <a:lstStyle/>
        <a:p>
          <a:pPr>
            <a:defRPr sz="12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Численность занятых в неформальном секторе </a:t>
            </a:r>
            <a:r>
              <a:rPr lang="ru-RU" dirty="0" smtClean="0"/>
              <a:t>в</a:t>
            </a:r>
            <a:r>
              <a:rPr lang="ru-RU" baseline="0" dirty="0" smtClean="0"/>
              <a:t> России </a:t>
            </a:r>
            <a:br>
              <a:rPr lang="ru-RU" baseline="0" dirty="0" smtClean="0"/>
            </a:br>
            <a:r>
              <a:rPr lang="ru-RU" dirty="0" smtClean="0"/>
              <a:t>по </a:t>
            </a:r>
            <a:r>
              <a:rPr lang="ru-RU" dirty="0"/>
              <a:t>годам, млн. человек</a:t>
            </a:r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занятых в неформальном секторе по годам, млн. человек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 i="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14.1</c:v>
                </c:pt>
                <c:pt idx="1">
                  <c:v>14.4</c:v>
                </c:pt>
                <c:pt idx="2">
                  <c:v>14.8</c:v>
                </c:pt>
                <c:pt idx="3">
                  <c:v>15.4</c:v>
                </c:pt>
                <c:pt idx="4">
                  <c:v>14.3</c:v>
                </c:pt>
                <c:pt idx="5">
                  <c:v>14.6</c:v>
                </c:pt>
                <c:pt idx="6">
                  <c:v>14.8</c:v>
                </c:pt>
                <c:pt idx="7">
                  <c:v>14.1</c:v>
                </c:pt>
                <c:pt idx="8">
                  <c:v>14.6</c:v>
                </c:pt>
                <c:pt idx="9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821248"/>
        <c:axId val="135158528"/>
      </c:lineChart>
      <c:catAx>
        <c:axId val="13682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Times New Roman" panose="02020603050405020304" pitchFamily="18" charset="0"/>
              </a:defRPr>
            </a:pPr>
            <a:endParaRPr lang="ru-RU"/>
          </a:p>
        </c:txPr>
        <c:crossAx val="135158528"/>
        <c:crosses val="autoZero"/>
        <c:auto val="1"/>
        <c:lblAlgn val="ctr"/>
        <c:lblOffset val="100"/>
        <c:noMultiLvlLbl val="0"/>
      </c:catAx>
      <c:valAx>
        <c:axId val="135158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Times New Roman" panose="02020603050405020304" pitchFamily="18" charset="0"/>
              </a:defRPr>
            </a:pPr>
            <a:endParaRPr lang="ru-RU"/>
          </a:p>
        </c:txPr>
        <c:crossAx val="1368212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LamzinaKF\Desktop\значки для презентаций\картинка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"/>
                    </a14:imgEffect>
                    <a14:imgEffect>
                      <a14:colorTemperature colorTemp="5875"/>
                    </a14:imgEffect>
                    <a14:imgEffect>
                      <a14:saturation sat="45000"/>
                    </a14:imgEffect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77" y="0"/>
            <a:ext cx="9144000" cy="6850414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848600" cy="1927225"/>
          </a:xfrm>
        </p:spPr>
        <p:txBody>
          <a:bodyPr/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Неформальная занято</a:t>
            </a:r>
            <a:r>
              <a:rPr lang="ru-RU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сть </a:t>
            </a:r>
            <a:endParaRPr lang="ru-RU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7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76672"/>
            <a:ext cx="6264696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трудового договора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1493" y="1647645"/>
            <a:ext cx="1430267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2732" y="1612848"/>
            <a:ext cx="1300457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7018" y="2492895"/>
            <a:ext cx="2289549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4320" y="2468682"/>
            <a:ext cx="2772816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598" y="2347887"/>
            <a:ext cx="3202374" cy="10772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ФИО, документ удостоверяющий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328" y="3539372"/>
            <a:ext cx="3197644" cy="101566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трудовом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Дата, номер, место заключения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328" y="4655969"/>
            <a:ext cx="3197644" cy="70788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Наименование/ФИО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18126" y="3348160"/>
            <a:ext cx="2619010" cy="224676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испытательный срок, неразглашение охраняемой законом тайны, отработка после обучения за счет работодателя и т.д.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5500750" y="2085096"/>
            <a:ext cx="640720" cy="3835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588224" y="2085096"/>
            <a:ext cx="720080" cy="37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3" idx="0"/>
          </p:cNvCxnSpPr>
          <p:nvPr/>
        </p:nvCxnSpPr>
        <p:spPr>
          <a:xfrm>
            <a:off x="7727631" y="2954560"/>
            <a:ext cx="0" cy="39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38" idx="0"/>
          </p:cNvCxnSpPr>
          <p:nvPr/>
        </p:nvCxnSpPr>
        <p:spPr>
          <a:xfrm>
            <a:off x="4991792" y="2954560"/>
            <a:ext cx="1780" cy="4024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7504" y="1878477"/>
            <a:ext cx="86409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095798" y="1061447"/>
            <a:ext cx="0" cy="279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1835696" y="1340767"/>
            <a:ext cx="449726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1835696" y="1340768"/>
            <a:ext cx="0" cy="3068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6" idx="0"/>
          </p:cNvCxnSpPr>
          <p:nvPr/>
        </p:nvCxnSpPr>
        <p:spPr>
          <a:xfrm flipV="1">
            <a:off x="6332961" y="1340768"/>
            <a:ext cx="0" cy="272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107504" y="1878478"/>
            <a:ext cx="0" cy="313143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110676" y="2716516"/>
            <a:ext cx="1116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10" idx="1"/>
          </p:cNvCxnSpPr>
          <p:nvPr/>
        </p:nvCxnSpPr>
        <p:spPr>
          <a:xfrm flipH="1" flipV="1">
            <a:off x="107504" y="4047203"/>
            <a:ext cx="114824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11" idx="1"/>
          </p:cNvCxnSpPr>
          <p:nvPr/>
        </p:nvCxnSpPr>
        <p:spPr>
          <a:xfrm flipH="1">
            <a:off x="107504" y="5009912"/>
            <a:ext cx="1148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722824" y="3356992"/>
            <a:ext cx="2541496" cy="19389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работы, трудовая функция (должность), дата начала работы, условия оплаты труда, условия труда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для защиты своих трудовых прав?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Вы столкнетесь с проблемами неформальной занятости, отказом работодателя от заключения трудового договора, «серыми» схемами выплаты заработной платы, необходимо обратиться: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Государственную инспекцию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в Ханты-Мансийском автономном округе – Югре по телефону: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(952)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707-31-61;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Департамент труда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занятости населения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Ханты-Мансийского автономного округа – Югры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 «горячей линии»: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(3467) 33-16-14 (доб. 4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муниципальные рабочие 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неформальной занятости;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с исковым заявлением о признании правоотношений трудовыми.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6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33400"/>
            <a:ext cx="8712968" cy="990600"/>
          </a:xfrm>
        </p:spPr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«неформальная занятость»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876800"/>
          </a:xfrm>
        </p:spPr>
        <p:txBody>
          <a:bodyPr/>
          <a:lstStyle/>
          <a:p>
            <a:pPr algn="just"/>
            <a:r>
              <a:rPr lang="ru-RU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Неформальная занятость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вид трудовых отношений, основанных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устной договоренности, без заключения трудового договора, без официальной выплаты заработной платы (полностью или частично) и связанных с ней налогов и отчислений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внебюджетные фонды</a:t>
            </a:r>
            <a:r>
              <a:rPr lang="ru-RU" sz="3000" dirty="0"/>
              <a:t>.</a:t>
            </a:r>
          </a:p>
          <a:p>
            <a:endParaRPr lang="ru-RU" dirty="0"/>
          </a:p>
        </p:txBody>
      </p:sp>
      <p:pic>
        <p:nvPicPr>
          <p:cNvPr id="1027" name="Picture 3" descr="C:\Users\LamzinaKF\Desktop\значки для презентаций\вопрос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0114">
            <a:off x="7673596" y="476672"/>
            <a:ext cx="1092151" cy="96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9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каких сферах чаще всего встречается «неформальная занятость»?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768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Сельское хозяйство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Автосервис;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Общественное питание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услуг;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или сезонные работы;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ЖКХ и т.д.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6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048890"/>
              </p:ext>
            </p:extLst>
          </p:nvPr>
        </p:nvGraphicFramePr>
        <p:xfrm>
          <a:off x="0" y="404664"/>
          <a:ext cx="914400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6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89452"/>
              </p:ext>
            </p:extLst>
          </p:nvPr>
        </p:nvGraphicFramePr>
        <p:xfrm>
          <a:off x="0" y="404664"/>
          <a:ext cx="9144000" cy="636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5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109" y="404664"/>
            <a:ext cx="8229600" cy="91859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Последствия работы без заключения трудового договора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76800"/>
          </a:xfrm>
        </p:spPr>
        <p:txBody>
          <a:bodyPr lIns="72000" bIns="72000"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			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752" y="1288122"/>
            <a:ext cx="87849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ежегодного оплачиваемого отпуска;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Работник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лишает себя возможности: получать оплачиваемые больничные листы в период временной нетрудоспособности, оформления отпуска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беременности и родам, и отпуска по уходу за ребенком до достижения им 3 лет, получения пособия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безработице и выходного пособия при увольнении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сокращению штата;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Работник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сможет получить налоговый вычет по налогу на доходы физических лиц (НДФЛ) за покупку жилья, за обучение и лечение, взять кредит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банке;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Работодатель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перечисляет соответствующие суммы в Социальный фонд России, что в будущем приведет к назначению более низких размеров пенсии;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Отсутствие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прочих гарантий и компенсаций, установленных трудовым законодательством.</a:t>
            </a:r>
          </a:p>
        </p:txBody>
      </p:sp>
      <p:pic>
        <p:nvPicPr>
          <p:cNvPr id="8" name="Picture 3" descr="C:\Users\LamzinaKF\Desktop\значки для презентаций\крести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74" y="1400112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LamzinaKF\Desktop\значки для презентаций\крести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76" y="1680959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LamzinaKF\Desktop\значки для презентаций\крести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76" y="3136378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LamzinaKF\Desktop\значки для презентаций\крести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274" y="3933056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LamzinaKF\Desktop\значки для презентаций\крестик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76" y="4869160"/>
            <a:ext cx="244624" cy="244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792" y="5157192"/>
            <a:ext cx="6174796" cy="140038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для работника, работающего не официально, предусмотрена налоговая ответственность, так согласно ст. 122 </a:t>
            </a: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кодекса Российской Федерации </a:t>
            </a:r>
            <a:r>
              <a:rPr 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неуплата или неполная уплата сумм налога влечет взыскание штрафа </a:t>
            </a: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20% </a:t>
            </a: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неуплаченной суммы налога.</a:t>
            </a:r>
          </a:p>
        </p:txBody>
      </p:sp>
      <p:pic>
        <p:nvPicPr>
          <p:cNvPr id="2055" name="Picture 7" descr="C:\Users\LamzinaKF\Desktop\значки для презентаций\Exclamation-mark-Background-PNG-Clip-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24280" y="5229200"/>
            <a:ext cx="332292" cy="28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8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 anchor="t"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отношения в правовом поле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876800"/>
          </a:xfrm>
        </p:spPr>
        <p:txBody>
          <a:bodyPr/>
          <a:lstStyle/>
          <a:p>
            <a:pPr algn="just"/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отношения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отношения, основанные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соглашении между работником и работодателем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личном выполнении работником за плату трудовой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отношения возникают между работником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договора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заключение которого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обязательным условием при приеме на работу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(статья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кодекса Российской Федерации, далее ТК РФ).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1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640960" cy="4876800"/>
          </a:xfrm>
        </p:spPr>
        <p:txBody>
          <a:bodyPr>
            <a:normAutofit/>
          </a:bodyPr>
          <a:lstStyle/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договор </a:t>
            </a:r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в письменной форме </a:t>
            </a: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двух экземплярах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каждый из которых подписывается работником и работодателем. Экземпляр, хранящийся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работодателя, должен содержать подпись работника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получении своего экземпляра договора (статья 67 ТК РФ).</a:t>
            </a:r>
          </a:p>
          <a:p>
            <a:pPr algn="just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не допускается заключение между работником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работодателем гражданско-правового договора, если фактически между ними имеют место трудовые отношения (статья 15 ТК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8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5963" y="484294"/>
            <a:ext cx="3514451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договор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402194"/>
            <a:ext cx="2771800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сторон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13667" y="1388779"/>
            <a:ext cx="2412544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обязан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1409943"/>
            <a:ext cx="2952328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обязан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667" y="4442912"/>
            <a:ext cx="2367880" cy="156966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правила внутреннего распорядка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3667" y="2190924"/>
            <a:ext cx="2367880" cy="19389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 работать в интересах, под управлением и контролем работодателя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4325" y="2190924"/>
            <a:ext cx="2799928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работу о которой договорились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4325" y="3682957"/>
            <a:ext cx="2799928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и полностью платить заработную плату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14325" y="5183751"/>
            <a:ext cx="2799928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надлежащие условия труда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522" y="2163312"/>
            <a:ext cx="1296144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901085"/>
            <a:ext cx="1425359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69675" y="2896242"/>
            <a:ext cx="1907395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>
            <a:endCxn id="15" idx="0"/>
          </p:cNvCxnSpPr>
          <p:nvPr/>
        </p:nvCxnSpPr>
        <p:spPr>
          <a:xfrm>
            <a:off x="1405594" y="1871608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189570" y="2633041"/>
            <a:ext cx="216024" cy="2632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565412" y="2624977"/>
            <a:ext cx="198276" cy="2476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603188" y="1060948"/>
            <a:ext cx="1" cy="34899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603189" y="1899220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603189" y="4151208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560332" y="1899220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556945" y="3391253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556945" y="4883286"/>
            <a:ext cx="0" cy="2917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2771800" y="1069069"/>
            <a:ext cx="933952" cy="3197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580112" y="1069069"/>
            <a:ext cx="864096" cy="3331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37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866</TotalTime>
  <Words>356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Неформальная занятость </vt:lpstr>
      <vt:lpstr>Что такое «неформальная занятость»</vt:lpstr>
      <vt:lpstr>В каких сферах чаще всего встречается «неформальная занятость»?</vt:lpstr>
      <vt:lpstr>Презентация PowerPoint</vt:lpstr>
      <vt:lpstr>Презентация PowerPoint</vt:lpstr>
      <vt:lpstr>Последствия работы без заключения трудового договора </vt:lpstr>
      <vt:lpstr>Трудовые отношения в правовом поле</vt:lpstr>
      <vt:lpstr>Презентация PowerPoint</vt:lpstr>
      <vt:lpstr>Презентация PowerPoint</vt:lpstr>
      <vt:lpstr>Презентация PowerPoint</vt:lpstr>
      <vt:lpstr>Что делать для защиты своих трудовых прав?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Неформальная занятость </dc:title>
  <dc:creator>Ламзина Ксения Федоровна</dc:creator>
  <cp:lastModifiedBy>Ламзина Ксения Федоровна</cp:lastModifiedBy>
  <cp:revision>29</cp:revision>
  <dcterms:created xsi:type="dcterms:W3CDTF">2023-04-24T07:40:30Z</dcterms:created>
  <dcterms:modified xsi:type="dcterms:W3CDTF">2023-05-05T09:13:31Z</dcterms:modified>
</cp:coreProperties>
</file>