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9D9905-6A35-4F55-B6D1-F243D053F41E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694967D-8D44-44F7-9215-EF745DCC2EB7}">
      <dgm:prSet phldrT="[Текст]" custT="1"/>
      <dgm:spPr/>
      <dgm:t>
        <a:bodyPr/>
        <a:lstStyle/>
        <a:p>
          <a:r>
            <a:rPr lang="ru-RU" sz="1000" b="1">
              <a:latin typeface="Times New Roman" pitchFamily="18" charset="0"/>
              <a:cs typeface="Times New Roman" pitchFamily="18" charset="0"/>
            </a:rPr>
            <a:t>ШАГ 1:</a:t>
          </a:r>
        </a:p>
        <a:p>
          <a:r>
            <a:rPr lang="ru-RU" sz="1000">
              <a:latin typeface="Times New Roman" pitchFamily="18" charset="0"/>
              <a:cs typeface="Times New Roman" pitchFamily="18" charset="0"/>
            </a:rPr>
            <a:t>Кейс 1: </a:t>
          </a:r>
        </a:p>
        <a:p>
          <a:r>
            <a:rPr lang="ru-RU" sz="1000">
              <a:latin typeface="Times New Roman" pitchFamily="18" charset="0"/>
              <a:cs typeface="Times New Roman" pitchFamily="18" charset="0"/>
            </a:rPr>
            <a:t>Бинес-идея</a:t>
          </a:r>
        </a:p>
        <a:p>
          <a:r>
            <a:rPr lang="ru-RU" sz="600">
              <a:latin typeface="Times New Roman" pitchFamily="18" charset="0"/>
              <a:cs typeface="Times New Roman" pitchFamily="18" charset="0"/>
            </a:rPr>
            <a:t>(все участники игры)</a:t>
          </a:r>
        </a:p>
      </dgm:t>
    </dgm:pt>
    <dgm:pt modelId="{1CC5E861-7624-4C75-A7C1-4D2AB1EAA24B}" type="parTrans" cxnId="{F566A9D6-9C69-45DD-A3B9-6B0056323E0F}">
      <dgm:prSet/>
      <dgm:spPr/>
      <dgm:t>
        <a:bodyPr/>
        <a:lstStyle/>
        <a:p>
          <a:endParaRPr lang="ru-RU"/>
        </a:p>
      </dgm:t>
    </dgm:pt>
    <dgm:pt modelId="{A0AB0086-DC65-4B5D-AD84-63E2067F72C5}" type="sibTrans" cxnId="{F566A9D6-9C69-45DD-A3B9-6B0056323E0F}">
      <dgm:prSet/>
      <dgm:spPr/>
      <dgm:t>
        <a:bodyPr/>
        <a:lstStyle/>
        <a:p>
          <a:endParaRPr lang="ru-RU"/>
        </a:p>
      </dgm:t>
    </dgm:pt>
    <dgm:pt modelId="{6FE2685E-B328-4408-BE5E-EAC290E8D868}">
      <dgm:prSet phldrT="[Текст]" custT="1"/>
      <dgm:spPr/>
      <dgm:t>
        <a:bodyPr/>
        <a:lstStyle/>
        <a:p>
          <a:r>
            <a:rPr lang="ru-RU" sz="700" b="1">
              <a:latin typeface="Times New Roman" pitchFamily="18" charset="0"/>
              <a:cs typeface="Times New Roman" pitchFamily="18" charset="0"/>
            </a:rPr>
            <a:t>ШАГ 2:</a:t>
          </a:r>
        </a:p>
        <a:p>
          <a:r>
            <a:rPr lang="ru-RU" sz="700">
              <a:latin typeface="Times New Roman" pitchFamily="18" charset="0"/>
              <a:cs typeface="Times New Roman" pitchFamily="18" charset="0"/>
            </a:rPr>
            <a:t>Кейсы 2-4: Финансовый план, Дизайн проект, Маркетинговый план, Техническое обоснование</a:t>
          </a:r>
        </a:p>
        <a:p>
          <a:r>
            <a:rPr lang="ru-RU" sz="600">
              <a:latin typeface="Times New Roman" pitchFamily="18" charset="0"/>
              <a:cs typeface="Times New Roman" pitchFamily="18" charset="0"/>
            </a:rPr>
            <a:t>(специалисты фирмы)</a:t>
          </a:r>
        </a:p>
      </dgm:t>
    </dgm:pt>
    <dgm:pt modelId="{9357C10B-13D5-44D6-99ED-2B57ED1DFA91}" type="parTrans" cxnId="{5BDB5D91-9E14-4993-8EE4-2EBF6B850C50}">
      <dgm:prSet/>
      <dgm:spPr/>
      <dgm:t>
        <a:bodyPr/>
        <a:lstStyle/>
        <a:p>
          <a:endParaRPr lang="ru-RU"/>
        </a:p>
      </dgm:t>
    </dgm:pt>
    <dgm:pt modelId="{17ADAD40-8AF3-4F55-BB01-EDD54E4569A2}" type="sibTrans" cxnId="{5BDB5D91-9E14-4993-8EE4-2EBF6B850C50}">
      <dgm:prSet/>
      <dgm:spPr/>
      <dgm:t>
        <a:bodyPr/>
        <a:lstStyle/>
        <a:p>
          <a:endParaRPr lang="ru-RU"/>
        </a:p>
      </dgm:t>
    </dgm:pt>
    <dgm:pt modelId="{23CE4E96-6135-4459-95CA-2245FF9EE57D}">
      <dgm:prSet phldrT="[Текст]"/>
      <dgm:spPr/>
      <dgm:t>
        <a:bodyPr/>
        <a:lstStyle/>
        <a:p>
          <a:r>
            <a:rPr lang="ru-RU" b="1">
              <a:latin typeface="Times New Roman" pitchFamily="18" charset="0"/>
              <a:cs typeface="Times New Roman" pitchFamily="18" charset="0"/>
            </a:rPr>
            <a:t>ШАГ 3:</a:t>
          </a:r>
        </a:p>
        <a:p>
          <a:r>
            <a:rPr lang="ru-RU">
              <a:latin typeface="Times New Roman" pitchFamily="18" charset="0"/>
              <a:cs typeface="Times New Roman" pitchFamily="18" charset="0"/>
            </a:rPr>
            <a:t>Обсуждение между специалистами фирмы планируемых результатов</a:t>
          </a:r>
        </a:p>
      </dgm:t>
    </dgm:pt>
    <dgm:pt modelId="{B7E25003-0FA2-4905-B92E-7C9B42ED71B7}" type="parTrans" cxnId="{4AB4971D-47C1-4B34-B6C2-0A94E8422BB0}">
      <dgm:prSet/>
      <dgm:spPr/>
      <dgm:t>
        <a:bodyPr/>
        <a:lstStyle/>
        <a:p>
          <a:endParaRPr lang="ru-RU"/>
        </a:p>
      </dgm:t>
    </dgm:pt>
    <dgm:pt modelId="{A9E49745-6A11-45AC-A097-37D50E8A45CC}" type="sibTrans" cxnId="{4AB4971D-47C1-4B34-B6C2-0A94E8422BB0}">
      <dgm:prSet/>
      <dgm:spPr/>
      <dgm:t>
        <a:bodyPr/>
        <a:lstStyle/>
        <a:p>
          <a:endParaRPr lang="ru-RU"/>
        </a:p>
      </dgm:t>
    </dgm:pt>
    <dgm:pt modelId="{C2F54CF1-E875-4399-A23A-5FF8E86935A5}">
      <dgm:prSet phldrT="[Текст]" custT="1"/>
      <dgm:spPr/>
      <dgm:t>
        <a:bodyPr/>
        <a:lstStyle/>
        <a:p>
          <a:r>
            <a:rPr lang="ru-RU" sz="1000" b="1">
              <a:latin typeface="Times New Roman" pitchFamily="18" charset="0"/>
              <a:cs typeface="Times New Roman" pitchFamily="18" charset="0"/>
            </a:rPr>
            <a:t>ШАГ 4:</a:t>
          </a:r>
        </a:p>
        <a:p>
          <a:r>
            <a:rPr lang="ru-RU" sz="1000">
              <a:latin typeface="Times New Roman" pitchFamily="18" charset="0"/>
              <a:cs typeface="Times New Roman" pitchFamily="18" charset="0"/>
            </a:rPr>
            <a:t>Подготовка к презентации бизнес-плана</a:t>
          </a:r>
        </a:p>
      </dgm:t>
    </dgm:pt>
    <dgm:pt modelId="{E27D496C-BE00-47EB-B5E5-0DA06C351636}" type="parTrans" cxnId="{CFAB3F34-2F57-4ACA-B4CA-59336C598BA2}">
      <dgm:prSet/>
      <dgm:spPr/>
      <dgm:t>
        <a:bodyPr/>
        <a:lstStyle/>
        <a:p>
          <a:endParaRPr lang="ru-RU"/>
        </a:p>
      </dgm:t>
    </dgm:pt>
    <dgm:pt modelId="{7A24EE49-8C34-47D9-BDD8-E54B0D5BD45F}" type="sibTrans" cxnId="{CFAB3F34-2F57-4ACA-B4CA-59336C598BA2}">
      <dgm:prSet/>
      <dgm:spPr/>
      <dgm:t>
        <a:bodyPr/>
        <a:lstStyle/>
        <a:p>
          <a:endParaRPr lang="ru-RU"/>
        </a:p>
      </dgm:t>
    </dgm:pt>
    <dgm:pt modelId="{52B2C80C-824B-4317-BFD4-22CADC257047}">
      <dgm:prSet phldrT="[Текст]" custT="1"/>
      <dgm:spPr/>
      <dgm:t>
        <a:bodyPr/>
        <a:lstStyle/>
        <a:p>
          <a:r>
            <a:rPr lang="ru-RU" sz="1000" b="1">
              <a:latin typeface="Times New Roman" pitchFamily="18" charset="0"/>
              <a:cs typeface="Times New Roman" pitchFamily="18" charset="0"/>
            </a:rPr>
            <a:t>ШАГ 5:</a:t>
          </a:r>
        </a:p>
        <a:p>
          <a:r>
            <a:rPr lang="ru-RU" sz="1000">
              <a:latin typeface="Times New Roman" pitchFamily="18" charset="0"/>
              <a:cs typeface="Times New Roman" pitchFamily="18" charset="0"/>
            </a:rPr>
            <a:t>Презентация</a:t>
          </a:r>
        </a:p>
        <a:p>
          <a:r>
            <a:rPr lang="ru-RU" sz="1000">
              <a:latin typeface="Times New Roman" pitchFamily="18" charset="0"/>
              <a:cs typeface="Times New Roman" pitchFamily="18" charset="0"/>
            </a:rPr>
            <a:t> бизнес-плана</a:t>
          </a:r>
        </a:p>
      </dgm:t>
    </dgm:pt>
    <dgm:pt modelId="{8529AE58-1684-4178-8788-5A5FC34C7936}" type="parTrans" cxnId="{748CEDAA-D848-4228-A539-8B7C0281639B}">
      <dgm:prSet/>
      <dgm:spPr/>
      <dgm:t>
        <a:bodyPr/>
        <a:lstStyle/>
        <a:p>
          <a:endParaRPr lang="ru-RU"/>
        </a:p>
      </dgm:t>
    </dgm:pt>
    <dgm:pt modelId="{C151134F-97FE-4F6C-88E5-C373EF2E56EF}" type="sibTrans" cxnId="{748CEDAA-D848-4228-A539-8B7C0281639B}">
      <dgm:prSet/>
      <dgm:spPr/>
      <dgm:t>
        <a:bodyPr/>
        <a:lstStyle/>
        <a:p>
          <a:endParaRPr lang="ru-RU"/>
        </a:p>
      </dgm:t>
    </dgm:pt>
    <dgm:pt modelId="{6CE84345-9F90-4FA9-AF05-CBDE4D3919FA}" type="pres">
      <dgm:prSet presAssocID="{F69D9905-6A35-4F55-B6D1-F243D053F41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0BEDC6-2A84-409A-9DFC-B1965D83FE5C}" type="pres">
      <dgm:prSet presAssocID="{F69D9905-6A35-4F55-B6D1-F243D053F41E}" presName="wedge1" presStyleLbl="node1" presStyleIdx="0" presStyleCnt="5"/>
      <dgm:spPr/>
      <dgm:t>
        <a:bodyPr/>
        <a:lstStyle/>
        <a:p>
          <a:endParaRPr lang="ru-RU"/>
        </a:p>
      </dgm:t>
    </dgm:pt>
    <dgm:pt modelId="{878D5D70-DE1B-4C00-B6C5-07EDAEC04843}" type="pres">
      <dgm:prSet presAssocID="{F69D9905-6A35-4F55-B6D1-F243D053F41E}" presName="dummy1a" presStyleCnt="0"/>
      <dgm:spPr/>
    </dgm:pt>
    <dgm:pt modelId="{C0705095-A584-4DB2-B877-05772752C396}" type="pres">
      <dgm:prSet presAssocID="{F69D9905-6A35-4F55-B6D1-F243D053F41E}" presName="dummy1b" presStyleCnt="0"/>
      <dgm:spPr/>
    </dgm:pt>
    <dgm:pt modelId="{37CAC506-85B4-42A3-BFF6-B30E2AEA25F5}" type="pres">
      <dgm:prSet presAssocID="{F69D9905-6A35-4F55-B6D1-F243D053F41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1B0BD-EAD3-4895-9785-CA78DD96B4F8}" type="pres">
      <dgm:prSet presAssocID="{F69D9905-6A35-4F55-B6D1-F243D053F41E}" presName="wedge2" presStyleLbl="node1" presStyleIdx="1" presStyleCnt="5"/>
      <dgm:spPr/>
      <dgm:t>
        <a:bodyPr/>
        <a:lstStyle/>
        <a:p>
          <a:endParaRPr lang="ru-RU"/>
        </a:p>
      </dgm:t>
    </dgm:pt>
    <dgm:pt modelId="{926BE2C6-5A40-4006-A8D3-03851CED3C02}" type="pres">
      <dgm:prSet presAssocID="{F69D9905-6A35-4F55-B6D1-F243D053F41E}" presName="dummy2a" presStyleCnt="0"/>
      <dgm:spPr/>
    </dgm:pt>
    <dgm:pt modelId="{AEB273FB-8104-4904-9CEF-17D14149D1E8}" type="pres">
      <dgm:prSet presAssocID="{F69D9905-6A35-4F55-B6D1-F243D053F41E}" presName="dummy2b" presStyleCnt="0"/>
      <dgm:spPr/>
    </dgm:pt>
    <dgm:pt modelId="{1C0A8BC5-60F4-440D-A40E-3E6E3D235B48}" type="pres">
      <dgm:prSet presAssocID="{F69D9905-6A35-4F55-B6D1-F243D053F41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98B6FB-2D41-45CE-BDA8-E34098DCF555}" type="pres">
      <dgm:prSet presAssocID="{F69D9905-6A35-4F55-B6D1-F243D053F41E}" presName="wedge3" presStyleLbl="node1" presStyleIdx="2" presStyleCnt="5"/>
      <dgm:spPr/>
      <dgm:t>
        <a:bodyPr/>
        <a:lstStyle/>
        <a:p>
          <a:endParaRPr lang="ru-RU"/>
        </a:p>
      </dgm:t>
    </dgm:pt>
    <dgm:pt modelId="{4441D810-B399-4291-8614-2D09723E5D5C}" type="pres">
      <dgm:prSet presAssocID="{F69D9905-6A35-4F55-B6D1-F243D053F41E}" presName="dummy3a" presStyleCnt="0"/>
      <dgm:spPr/>
    </dgm:pt>
    <dgm:pt modelId="{3618B14E-D8D0-4A78-81F5-C5207216F35E}" type="pres">
      <dgm:prSet presAssocID="{F69D9905-6A35-4F55-B6D1-F243D053F41E}" presName="dummy3b" presStyleCnt="0"/>
      <dgm:spPr/>
    </dgm:pt>
    <dgm:pt modelId="{242116B4-9064-4D44-AE62-CBF3888A1F9B}" type="pres">
      <dgm:prSet presAssocID="{F69D9905-6A35-4F55-B6D1-F243D053F41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5A867-3A92-4D70-853C-EF63461197EC}" type="pres">
      <dgm:prSet presAssocID="{F69D9905-6A35-4F55-B6D1-F243D053F41E}" presName="wedge4" presStyleLbl="node1" presStyleIdx="3" presStyleCnt="5"/>
      <dgm:spPr/>
      <dgm:t>
        <a:bodyPr/>
        <a:lstStyle/>
        <a:p>
          <a:endParaRPr lang="ru-RU"/>
        </a:p>
      </dgm:t>
    </dgm:pt>
    <dgm:pt modelId="{1F9510BF-237C-49AD-993D-8F3D84C2B6D6}" type="pres">
      <dgm:prSet presAssocID="{F69D9905-6A35-4F55-B6D1-F243D053F41E}" presName="dummy4a" presStyleCnt="0"/>
      <dgm:spPr/>
    </dgm:pt>
    <dgm:pt modelId="{F8F9F2D0-3457-41B8-9B67-38835AA2D62A}" type="pres">
      <dgm:prSet presAssocID="{F69D9905-6A35-4F55-B6D1-F243D053F41E}" presName="dummy4b" presStyleCnt="0"/>
      <dgm:spPr/>
    </dgm:pt>
    <dgm:pt modelId="{662530BE-2377-423D-B0A4-62C75BA74F16}" type="pres">
      <dgm:prSet presAssocID="{F69D9905-6A35-4F55-B6D1-F243D053F41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6069-03CF-4D85-810B-AFFC5506D455}" type="pres">
      <dgm:prSet presAssocID="{F69D9905-6A35-4F55-B6D1-F243D053F41E}" presName="wedge5" presStyleLbl="node1" presStyleIdx="4" presStyleCnt="5"/>
      <dgm:spPr/>
      <dgm:t>
        <a:bodyPr/>
        <a:lstStyle/>
        <a:p>
          <a:endParaRPr lang="ru-RU"/>
        </a:p>
      </dgm:t>
    </dgm:pt>
    <dgm:pt modelId="{9A305577-3856-4E12-98B2-08A67A4DDE4A}" type="pres">
      <dgm:prSet presAssocID="{F69D9905-6A35-4F55-B6D1-F243D053F41E}" presName="dummy5a" presStyleCnt="0"/>
      <dgm:spPr/>
    </dgm:pt>
    <dgm:pt modelId="{22BCD21B-A40C-474C-A7B3-18CE5366505F}" type="pres">
      <dgm:prSet presAssocID="{F69D9905-6A35-4F55-B6D1-F243D053F41E}" presName="dummy5b" presStyleCnt="0"/>
      <dgm:spPr/>
    </dgm:pt>
    <dgm:pt modelId="{399C3439-08AA-4B10-B2D0-93275BFB08E9}" type="pres">
      <dgm:prSet presAssocID="{F69D9905-6A35-4F55-B6D1-F243D053F41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853CE-255C-4882-A61C-E972A4747903}" type="pres">
      <dgm:prSet presAssocID="{A0AB0086-DC65-4B5D-AD84-63E2067F72C5}" presName="arrowWedge1" presStyleLbl="fgSibTrans2D1" presStyleIdx="0" presStyleCnt="5"/>
      <dgm:spPr/>
      <dgm:t>
        <a:bodyPr/>
        <a:lstStyle/>
        <a:p>
          <a:endParaRPr lang="ru-RU"/>
        </a:p>
      </dgm:t>
    </dgm:pt>
    <dgm:pt modelId="{F4982439-5F06-4035-8611-B27B1F4370BF}" type="pres">
      <dgm:prSet presAssocID="{17ADAD40-8AF3-4F55-BB01-EDD54E4569A2}" presName="arrowWedge2" presStyleLbl="fgSibTrans2D1" presStyleIdx="1" presStyleCnt="5"/>
      <dgm:spPr/>
    </dgm:pt>
    <dgm:pt modelId="{8418ADD0-0E60-48AE-893F-481E6766A287}" type="pres">
      <dgm:prSet presAssocID="{A9E49745-6A11-45AC-A097-37D50E8A45CC}" presName="arrowWedge3" presStyleLbl="fgSibTrans2D1" presStyleIdx="2" presStyleCnt="5"/>
      <dgm:spPr/>
    </dgm:pt>
    <dgm:pt modelId="{E537403E-B8BB-4AF4-A66F-7612D71D18CF}" type="pres">
      <dgm:prSet presAssocID="{7A24EE49-8C34-47D9-BDD8-E54B0D5BD45F}" presName="arrowWedge4" presStyleLbl="fgSibTrans2D1" presStyleIdx="3" presStyleCnt="5"/>
      <dgm:spPr/>
    </dgm:pt>
    <dgm:pt modelId="{0323A270-D5BC-4042-B3D2-88633AB0A7B8}" type="pres">
      <dgm:prSet presAssocID="{C151134F-97FE-4F6C-88E5-C373EF2E56EF}" presName="arrowWedge5" presStyleLbl="fgSibTrans2D1" presStyleIdx="4" presStyleCnt="5"/>
      <dgm:spPr/>
    </dgm:pt>
  </dgm:ptLst>
  <dgm:cxnLst>
    <dgm:cxn modelId="{CFAB3F34-2F57-4ACA-B4CA-59336C598BA2}" srcId="{F69D9905-6A35-4F55-B6D1-F243D053F41E}" destId="{C2F54CF1-E875-4399-A23A-5FF8E86935A5}" srcOrd="3" destOrd="0" parTransId="{E27D496C-BE00-47EB-B5E5-0DA06C351636}" sibTransId="{7A24EE49-8C34-47D9-BDD8-E54B0D5BD45F}"/>
    <dgm:cxn modelId="{75791DDE-59DD-477A-BA7A-6DD6C6BA9907}" type="presOf" srcId="{6FE2685E-B328-4408-BE5E-EAC290E8D868}" destId="{1C0A8BC5-60F4-440D-A40E-3E6E3D235B48}" srcOrd="1" destOrd="0" presId="urn:microsoft.com/office/officeart/2005/8/layout/cycle8"/>
    <dgm:cxn modelId="{8320DFD3-D3B7-4CC3-8CFD-47DBAB08B648}" type="presOf" srcId="{6694967D-8D44-44F7-9215-EF745DCC2EB7}" destId="{6C0BEDC6-2A84-409A-9DFC-B1965D83FE5C}" srcOrd="0" destOrd="0" presId="urn:microsoft.com/office/officeart/2005/8/layout/cycle8"/>
    <dgm:cxn modelId="{394636E2-468A-471B-A0DB-D3E4005998FE}" type="presOf" srcId="{C2F54CF1-E875-4399-A23A-5FF8E86935A5}" destId="{662530BE-2377-423D-B0A4-62C75BA74F16}" srcOrd="1" destOrd="0" presId="urn:microsoft.com/office/officeart/2005/8/layout/cycle8"/>
    <dgm:cxn modelId="{BE9788F6-4D8A-4E0F-93A7-FC1DA77C0101}" type="presOf" srcId="{52B2C80C-824B-4317-BFD4-22CADC257047}" destId="{399C3439-08AA-4B10-B2D0-93275BFB08E9}" srcOrd="1" destOrd="0" presId="urn:microsoft.com/office/officeart/2005/8/layout/cycle8"/>
    <dgm:cxn modelId="{11E925A7-B51F-4F2A-A58C-59E25462A51E}" type="presOf" srcId="{6FE2685E-B328-4408-BE5E-EAC290E8D868}" destId="{7B51B0BD-EAD3-4895-9785-CA78DD96B4F8}" srcOrd="0" destOrd="0" presId="urn:microsoft.com/office/officeart/2005/8/layout/cycle8"/>
    <dgm:cxn modelId="{748CEDAA-D848-4228-A539-8B7C0281639B}" srcId="{F69D9905-6A35-4F55-B6D1-F243D053F41E}" destId="{52B2C80C-824B-4317-BFD4-22CADC257047}" srcOrd="4" destOrd="0" parTransId="{8529AE58-1684-4178-8788-5A5FC34C7936}" sibTransId="{C151134F-97FE-4F6C-88E5-C373EF2E56EF}"/>
    <dgm:cxn modelId="{E0957C13-8B10-4E67-9294-611B29043EAB}" type="presOf" srcId="{6694967D-8D44-44F7-9215-EF745DCC2EB7}" destId="{37CAC506-85B4-42A3-BFF6-B30E2AEA25F5}" srcOrd="1" destOrd="0" presId="urn:microsoft.com/office/officeart/2005/8/layout/cycle8"/>
    <dgm:cxn modelId="{7353A5A1-E581-4473-8924-8EA605A4AE52}" type="presOf" srcId="{F69D9905-6A35-4F55-B6D1-F243D053F41E}" destId="{6CE84345-9F90-4FA9-AF05-CBDE4D3919FA}" srcOrd="0" destOrd="0" presId="urn:microsoft.com/office/officeart/2005/8/layout/cycle8"/>
    <dgm:cxn modelId="{F566A9D6-9C69-45DD-A3B9-6B0056323E0F}" srcId="{F69D9905-6A35-4F55-B6D1-F243D053F41E}" destId="{6694967D-8D44-44F7-9215-EF745DCC2EB7}" srcOrd="0" destOrd="0" parTransId="{1CC5E861-7624-4C75-A7C1-4D2AB1EAA24B}" sibTransId="{A0AB0086-DC65-4B5D-AD84-63E2067F72C5}"/>
    <dgm:cxn modelId="{00BE2FEF-2721-455F-9C3D-61B69E282E21}" type="presOf" srcId="{52B2C80C-824B-4317-BFD4-22CADC257047}" destId="{0B976069-03CF-4D85-810B-AFFC5506D455}" srcOrd="0" destOrd="0" presId="urn:microsoft.com/office/officeart/2005/8/layout/cycle8"/>
    <dgm:cxn modelId="{BC8995A3-A354-4D78-B36B-713F063D25C1}" type="presOf" srcId="{23CE4E96-6135-4459-95CA-2245FF9EE57D}" destId="{242116B4-9064-4D44-AE62-CBF3888A1F9B}" srcOrd="1" destOrd="0" presId="urn:microsoft.com/office/officeart/2005/8/layout/cycle8"/>
    <dgm:cxn modelId="{4AB4971D-47C1-4B34-B6C2-0A94E8422BB0}" srcId="{F69D9905-6A35-4F55-B6D1-F243D053F41E}" destId="{23CE4E96-6135-4459-95CA-2245FF9EE57D}" srcOrd="2" destOrd="0" parTransId="{B7E25003-0FA2-4905-B92E-7C9B42ED71B7}" sibTransId="{A9E49745-6A11-45AC-A097-37D50E8A45CC}"/>
    <dgm:cxn modelId="{0EA25CD0-0EDE-47BF-A4E6-928F9086F281}" type="presOf" srcId="{23CE4E96-6135-4459-95CA-2245FF9EE57D}" destId="{7B98B6FB-2D41-45CE-BDA8-E34098DCF555}" srcOrd="0" destOrd="0" presId="urn:microsoft.com/office/officeart/2005/8/layout/cycle8"/>
    <dgm:cxn modelId="{5BDB5D91-9E14-4993-8EE4-2EBF6B850C50}" srcId="{F69D9905-6A35-4F55-B6D1-F243D053F41E}" destId="{6FE2685E-B328-4408-BE5E-EAC290E8D868}" srcOrd="1" destOrd="0" parTransId="{9357C10B-13D5-44D6-99ED-2B57ED1DFA91}" sibTransId="{17ADAD40-8AF3-4F55-BB01-EDD54E4569A2}"/>
    <dgm:cxn modelId="{31B43292-AC29-451D-864B-7455602741B0}" type="presOf" srcId="{C2F54CF1-E875-4399-A23A-5FF8E86935A5}" destId="{A285A867-3A92-4D70-853C-EF63461197EC}" srcOrd="0" destOrd="0" presId="urn:microsoft.com/office/officeart/2005/8/layout/cycle8"/>
    <dgm:cxn modelId="{E163372E-C8EC-4228-B82F-A6ACD53384D6}" type="presParOf" srcId="{6CE84345-9F90-4FA9-AF05-CBDE4D3919FA}" destId="{6C0BEDC6-2A84-409A-9DFC-B1965D83FE5C}" srcOrd="0" destOrd="0" presId="urn:microsoft.com/office/officeart/2005/8/layout/cycle8"/>
    <dgm:cxn modelId="{6C062CBE-913B-4A62-BBFA-02B0EAEBB5A1}" type="presParOf" srcId="{6CE84345-9F90-4FA9-AF05-CBDE4D3919FA}" destId="{878D5D70-DE1B-4C00-B6C5-07EDAEC04843}" srcOrd="1" destOrd="0" presId="urn:microsoft.com/office/officeart/2005/8/layout/cycle8"/>
    <dgm:cxn modelId="{C9294C86-2DAB-4136-A976-07D41EF2D29C}" type="presParOf" srcId="{6CE84345-9F90-4FA9-AF05-CBDE4D3919FA}" destId="{C0705095-A584-4DB2-B877-05772752C396}" srcOrd="2" destOrd="0" presId="urn:microsoft.com/office/officeart/2005/8/layout/cycle8"/>
    <dgm:cxn modelId="{C1783E5F-3359-4443-B28B-EB8754E83209}" type="presParOf" srcId="{6CE84345-9F90-4FA9-AF05-CBDE4D3919FA}" destId="{37CAC506-85B4-42A3-BFF6-B30E2AEA25F5}" srcOrd="3" destOrd="0" presId="urn:microsoft.com/office/officeart/2005/8/layout/cycle8"/>
    <dgm:cxn modelId="{25DE3C7D-3309-401D-B74F-0E4988BB4B1F}" type="presParOf" srcId="{6CE84345-9F90-4FA9-AF05-CBDE4D3919FA}" destId="{7B51B0BD-EAD3-4895-9785-CA78DD96B4F8}" srcOrd="4" destOrd="0" presId="urn:microsoft.com/office/officeart/2005/8/layout/cycle8"/>
    <dgm:cxn modelId="{46915DC9-1B31-430B-93B0-32495D73A08F}" type="presParOf" srcId="{6CE84345-9F90-4FA9-AF05-CBDE4D3919FA}" destId="{926BE2C6-5A40-4006-A8D3-03851CED3C02}" srcOrd="5" destOrd="0" presId="urn:microsoft.com/office/officeart/2005/8/layout/cycle8"/>
    <dgm:cxn modelId="{28082152-AEF2-4F8D-9E6D-B803A155A568}" type="presParOf" srcId="{6CE84345-9F90-4FA9-AF05-CBDE4D3919FA}" destId="{AEB273FB-8104-4904-9CEF-17D14149D1E8}" srcOrd="6" destOrd="0" presId="urn:microsoft.com/office/officeart/2005/8/layout/cycle8"/>
    <dgm:cxn modelId="{BFA14D78-8357-49E4-935A-3A9AC3AA5452}" type="presParOf" srcId="{6CE84345-9F90-4FA9-AF05-CBDE4D3919FA}" destId="{1C0A8BC5-60F4-440D-A40E-3E6E3D235B48}" srcOrd="7" destOrd="0" presId="urn:microsoft.com/office/officeart/2005/8/layout/cycle8"/>
    <dgm:cxn modelId="{51561695-4CE0-489D-A9D9-9C604DF92EC4}" type="presParOf" srcId="{6CE84345-9F90-4FA9-AF05-CBDE4D3919FA}" destId="{7B98B6FB-2D41-45CE-BDA8-E34098DCF555}" srcOrd="8" destOrd="0" presId="urn:microsoft.com/office/officeart/2005/8/layout/cycle8"/>
    <dgm:cxn modelId="{CDC8F9A6-F052-40B4-9146-0B9463FEE32D}" type="presParOf" srcId="{6CE84345-9F90-4FA9-AF05-CBDE4D3919FA}" destId="{4441D810-B399-4291-8614-2D09723E5D5C}" srcOrd="9" destOrd="0" presId="urn:microsoft.com/office/officeart/2005/8/layout/cycle8"/>
    <dgm:cxn modelId="{81706967-80A2-4F40-8E4E-3E0142F6536E}" type="presParOf" srcId="{6CE84345-9F90-4FA9-AF05-CBDE4D3919FA}" destId="{3618B14E-D8D0-4A78-81F5-C5207216F35E}" srcOrd="10" destOrd="0" presId="urn:microsoft.com/office/officeart/2005/8/layout/cycle8"/>
    <dgm:cxn modelId="{97359FC9-9C3B-4D3D-802B-0F870F183700}" type="presParOf" srcId="{6CE84345-9F90-4FA9-AF05-CBDE4D3919FA}" destId="{242116B4-9064-4D44-AE62-CBF3888A1F9B}" srcOrd="11" destOrd="0" presId="urn:microsoft.com/office/officeart/2005/8/layout/cycle8"/>
    <dgm:cxn modelId="{FC6FCAF5-7C6B-43A8-8D7D-B85E6AF0F58A}" type="presParOf" srcId="{6CE84345-9F90-4FA9-AF05-CBDE4D3919FA}" destId="{A285A867-3A92-4D70-853C-EF63461197EC}" srcOrd="12" destOrd="0" presId="urn:microsoft.com/office/officeart/2005/8/layout/cycle8"/>
    <dgm:cxn modelId="{6BCEAF2F-5149-4656-8454-3F9DC9CDD0E1}" type="presParOf" srcId="{6CE84345-9F90-4FA9-AF05-CBDE4D3919FA}" destId="{1F9510BF-237C-49AD-993D-8F3D84C2B6D6}" srcOrd="13" destOrd="0" presId="urn:microsoft.com/office/officeart/2005/8/layout/cycle8"/>
    <dgm:cxn modelId="{07B5B4F8-036B-4F84-AC39-076458082912}" type="presParOf" srcId="{6CE84345-9F90-4FA9-AF05-CBDE4D3919FA}" destId="{F8F9F2D0-3457-41B8-9B67-38835AA2D62A}" srcOrd="14" destOrd="0" presId="urn:microsoft.com/office/officeart/2005/8/layout/cycle8"/>
    <dgm:cxn modelId="{D7D0B5D3-94F3-495E-BC9F-60902BAAFBF5}" type="presParOf" srcId="{6CE84345-9F90-4FA9-AF05-CBDE4D3919FA}" destId="{662530BE-2377-423D-B0A4-62C75BA74F16}" srcOrd="15" destOrd="0" presId="urn:microsoft.com/office/officeart/2005/8/layout/cycle8"/>
    <dgm:cxn modelId="{C8963CFC-8077-4756-A7E1-9130E5372403}" type="presParOf" srcId="{6CE84345-9F90-4FA9-AF05-CBDE4D3919FA}" destId="{0B976069-03CF-4D85-810B-AFFC5506D455}" srcOrd="16" destOrd="0" presId="urn:microsoft.com/office/officeart/2005/8/layout/cycle8"/>
    <dgm:cxn modelId="{CDB43777-D933-4645-B1F2-E25B90729614}" type="presParOf" srcId="{6CE84345-9F90-4FA9-AF05-CBDE4D3919FA}" destId="{9A305577-3856-4E12-98B2-08A67A4DDE4A}" srcOrd="17" destOrd="0" presId="urn:microsoft.com/office/officeart/2005/8/layout/cycle8"/>
    <dgm:cxn modelId="{B35080E3-DDFD-4B0B-AF64-518171D6F93A}" type="presParOf" srcId="{6CE84345-9F90-4FA9-AF05-CBDE4D3919FA}" destId="{22BCD21B-A40C-474C-A7B3-18CE5366505F}" srcOrd="18" destOrd="0" presId="urn:microsoft.com/office/officeart/2005/8/layout/cycle8"/>
    <dgm:cxn modelId="{A20386E6-2EE4-47B9-B886-91D07EEA65E4}" type="presParOf" srcId="{6CE84345-9F90-4FA9-AF05-CBDE4D3919FA}" destId="{399C3439-08AA-4B10-B2D0-93275BFB08E9}" srcOrd="19" destOrd="0" presId="urn:microsoft.com/office/officeart/2005/8/layout/cycle8"/>
    <dgm:cxn modelId="{0373534C-60CF-4E12-A06F-A260A764CE3A}" type="presParOf" srcId="{6CE84345-9F90-4FA9-AF05-CBDE4D3919FA}" destId="{8EF853CE-255C-4882-A61C-E972A4747903}" srcOrd="20" destOrd="0" presId="urn:microsoft.com/office/officeart/2005/8/layout/cycle8"/>
    <dgm:cxn modelId="{327E3C41-2D19-4872-AC75-6769CF42588A}" type="presParOf" srcId="{6CE84345-9F90-4FA9-AF05-CBDE4D3919FA}" destId="{F4982439-5F06-4035-8611-B27B1F4370BF}" srcOrd="21" destOrd="0" presId="urn:microsoft.com/office/officeart/2005/8/layout/cycle8"/>
    <dgm:cxn modelId="{797235E8-A2B9-4B33-BD4F-6E9E4C5CD547}" type="presParOf" srcId="{6CE84345-9F90-4FA9-AF05-CBDE4D3919FA}" destId="{8418ADD0-0E60-48AE-893F-481E6766A287}" srcOrd="22" destOrd="0" presId="urn:microsoft.com/office/officeart/2005/8/layout/cycle8"/>
    <dgm:cxn modelId="{65A95F64-A8F1-4810-B275-D49C14DD1427}" type="presParOf" srcId="{6CE84345-9F90-4FA9-AF05-CBDE4D3919FA}" destId="{E537403E-B8BB-4AF4-A66F-7612D71D18CF}" srcOrd="23" destOrd="0" presId="urn:microsoft.com/office/officeart/2005/8/layout/cycle8"/>
    <dgm:cxn modelId="{AA0BB6B8-BE91-432D-883A-B3193BFA2180}" type="presParOf" srcId="{6CE84345-9F90-4FA9-AF05-CBDE4D3919FA}" destId="{0323A270-D5BC-4042-B3D2-88633AB0A7B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BEDC6-2A84-409A-9DFC-B1965D83FE5C}">
      <dsp:nvSpPr>
        <dsp:cNvPr id="0" name=""/>
        <dsp:cNvSpPr/>
      </dsp:nvSpPr>
      <dsp:spPr>
        <a:xfrm>
          <a:off x="1686859" y="312010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latin typeface="Times New Roman" pitchFamily="18" charset="0"/>
              <a:cs typeface="Times New Roman" pitchFamily="18" charset="0"/>
            </a:rPr>
            <a:t>ШАГ 1: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Кейс 1: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Бинес-идея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>
              <a:latin typeface="Times New Roman" pitchFamily="18" charset="0"/>
              <a:cs typeface="Times New Roman" pitchFamily="18" charset="0"/>
            </a:rPr>
            <a:t>(все участники игры)</a:t>
          </a:r>
        </a:p>
      </dsp:txBody>
      <dsp:txXfrm>
        <a:off x="3895632" y="1023737"/>
        <a:ext cx="1360951" cy="907300"/>
      </dsp:txXfrm>
    </dsp:sp>
    <dsp:sp modelId="{7B51B0BD-EAD3-4895-9785-CA78DD96B4F8}">
      <dsp:nvSpPr>
        <dsp:cNvPr id="0" name=""/>
        <dsp:cNvSpPr/>
      </dsp:nvSpPr>
      <dsp:spPr>
        <a:xfrm>
          <a:off x="1723151" y="424919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kern="1200">
              <a:latin typeface="Times New Roman" pitchFamily="18" charset="0"/>
              <a:cs typeface="Times New Roman" pitchFamily="18" charset="0"/>
            </a:rPr>
            <a:t>ШАГ 2: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>
              <a:latin typeface="Times New Roman" pitchFamily="18" charset="0"/>
              <a:cs typeface="Times New Roman" pitchFamily="18" charset="0"/>
            </a:rPr>
            <a:t>Кейсы 2-4: Финансовый план, Дизайн проект, Маркетинговый план, Техническое обоснование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" kern="1200">
              <a:latin typeface="Times New Roman" pitchFamily="18" charset="0"/>
              <a:cs typeface="Times New Roman" pitchFamily="18" charset="0"/>
            </a:rPr>
            <a:t>(специалисты фирмы)</a:t>
          </a:r>
        </a:p>
      </dsp:txBody>
      <dsp:txXfrm>
        <a:off x="4450094" y="2359486"/>
        <a:ext cx="1260140" cy="1008112"/>
      </dsp:txXfrm>
    </dsp:sp>
    <dsp:sp modelId="{7B98B6FB-2D41-45CE-BDA8-E34098DCF555}">
      <dsp:nvSpPr>
        <dsp:cNvPr id="0" name=""/>
        <dsp:cNvSpPr/>
      </dsp:nvSpPr>
      <dsp:spPr>
        <a:xfrm>
          <a:off x="1627380" y="49447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>
              <a:latin typeface="Times New Roman" pitchFamily="18" charset="0"/>
              <a:cs typeface="Times New Roman" pitchFamily="18" charset="0"/>
            </a:rPr>
            <a:t>ШАГ 3: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>
              <a:latin typeface="Times New Roman" pitchFamily="18" charset="0"/>
              <a:cs typeface="Times New Roman" pitchFamily="18" charset="0"/>
            </a:rPr>
            <a:t>Обсуждение между специалистами фирмы планируемых результатов</a:t>
          </a:r>
        </a:p>
      </dsp:txBody>
      <dsp:txXfrm>
        <a:off x="3139548" y="3468409"/>
        <a:ext cx="1209734" cy="1108923"/>
      </dsp:txXfrm>
    </dsp:sp>
    <dsp:sp modelId="{A285A867-3A92-4D70-853C-EF63461197EC}">
      <dsp:nvSpPr>
        <dsp:cNvPr id="0" name=""/>
        <dsp:cNvSpPr/>
      </dsp:nvSpPr>
      <dsp:spPr>
        <a:xfrm>
          <a:off x="1531610" y="424919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latin typeface="Times New Roman" pitchFamily="18" charset="0"/>
              <a:cs typeface="Times New Roman" pitchFamily="18" charset="0"/>
            </a:rPr>
            <a:t>ШАГ 4: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Подготовка к презентации бизнес-плана</a:t>
          </a:r>
        </a:p>
      </dsp:txBody>
      <dsp:txXfrm>
        <a:off x="1778597" y="2359486"/>
        <a:ext cx="1260140" cy="1008112"/>
      </dsp:txXfrm>
    </dsp:sp>
    <dsp:sp modelId="{0B976069-03CF-4D85-810B-AFFC5506D455}">
      <dsp:nvSpPr>
        <dsp:cNvPr id="0" name=""/>
        <dsp:cNvSpPr/>
      </dsp:nvSpPr>
      <dsp:spPr>
        <a:xfrm>
          <a:off x="1567902" y="312010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>
              <a:latin typeface="Times New Roman" pitchFamily="18" charset="0"/>
              <a:cs typeface="Times New Roman" pitchFamily="18" charset="0"/>
            </a:rPr>
            <a:t>ШАГ 5: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Презентация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>
              <a:latin typeface="Times New Roman" pitchFamily="18" charset="0"/>
              <a:cs typeface="Times New Roman" pitchFamily="18" charset="0"/>
            </a:rPr>
            <a:t> бизнес-плана</a:t>
          </a:r>
        </a:p>
      </dsp:txBody>
      <dsp:txXfrm>
        <a:off x="2232248" y="1023737"/>
        <a:ext cx="1360951" cy="907300"/>
      </dsp:txXfrm>
    </dsp:sp>
    <dsp:sp modelId="{8EF853CE-255C-4882-A61C-E972A4747903}">
      <dsp:nvSpPr>
        <dsp:cNvPr id="0" name=""/>
        <dsp:cNvSpPr/>
      </dsp:nvSpPr>
      <dsp:spPr>
        <a:xfrm>
          <a:off x="1424550" y="49901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82439-5F06-4035-8611-B27B1F4370BF}">
      <dsp:nvSpPr>
        <dsp:cNvPr id="0" name=""/>
        <dsp:cNvSpPr/>
      </dsp:nvSpPr>
      <dsp:spPr>
        <a:xfrm>
          <a:off x="1461334" y="162772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8ADD0-0E60-48AE-893F-481E6766A287}">
      <dsp:nvSpPr>
        <dsp:cNvPr id="0" name=""/>
        <dsp:cNvSpPr/>
      </dsp:nvSpPr>
      <dsp:spPr>
        <a:xfrm>
          <a:off x="1365271" y="232545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7403E-B8BB-4AF4-A66F-7612D71D18CF}">
      <dsp:nvSpPr>
        <dsp:cNvPr id="0" name=""/>
        <dsp:cNvSpPr/>
      </dsp:nvSpPr>
      <dsp:spPr>
        <a:xfrm>
          <a:off x="1269208" y="162772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3A270-D5BC-4042-B3D2-88633AB0A7B8}">
      <dsp:nvSpPr>
        <dsp:cNvPr id="0" name=""/>
        <dsp:cNvSpPr/>
      </dsp:nvSpPr>
      <dsp:spPr>
        <a:xfrm>
          <a:off x="1305992" y="49901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\деловая игра\фон деловая 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04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Инновационная площадка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«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Техническое предпринимательство 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как 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конкурентоспособная модель личности обучающегося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7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\деловая игра\фон деловая 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19369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052736"/>
            <a:ext cx="7142584" cy="17526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П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опуляризация  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  <a:ea typeface="Calibri"/>
                <a:cs typeface="Times New Roman"/>
              </a:rPr>
              <a:t>научно-технической, исследовательской и предпринимательской деятельности школьников; подготовки  школьников к участию в муниципальном этапе Чемпионата  «WORLDSKILLS» в компетенции «Предпринимательство».</a:t>
            </a:r>
          </a:p>
          <a:p>
            <a:endParaRPr lang="ru-RU" sz="2000" dirty="0"/>
          </a:p>
        </p:txBody>
      </p:sp>
      <p:pic>
        <p:nvPicPr>
          <p:cNvPr id="1027" name="Picture 3" descr="C:\Users\PA-Notebook\Desktop\WorlsSkills Молодые профессионал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77847"/>
            <a:ext cx="5574491" cy="2438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15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\деловая игра\фон деловая 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         Мероприятия инновационной площадки</a:t>
            </a:r>
            <a:b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1.Деловая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игра «Бизнес-план для </a:t>
            </a:r>
            <a:r>
              <a:rPr lang="ru-RU" sz="1800" dirty="0" err="1">
                <a:solidFill>
                  <a:srgbClr val="002060"/>
                </a:solidFill>
                <a:latin typeface="Arial Black" pitchFamily="34" charset="0"/>
              </a:rPr>
              <a:t>стартапа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2.Открытая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лекция «Бизнес-план команды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3.Межшкольный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конкурс </a:t>
            </a:r>
            <a:r>
              <a:rPr lang="ru-RU" sz="1800" dirty="0" err="1">
                <a:solidFill>
                  <a:srgbClr val="002060"/>
                </a:solidFill>
                <a:latin typeface="Arial Black" pitchFamily="34" charset="0"/>
              </a:rPr>
              <a:t>инфографики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 «СТАРТ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+»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4.Практикум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«Целевая группа фирмы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5.Тренинг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«Искусство тайм менеджмента» </a:t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6.Открытая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лекция «Маркетинговое планирование в системе бизнес -плана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7.Открытая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лекция «Устойчивое развитие </a:t>
            </a:r>
            <a:r>
              <a:rPr lang="ru-RU" sz="1800" dirty="0" err="1">
                <a:solidFill>
                  <a:srgbClr val="002060"/>
                </a:solidFill>
                <a:latin typeface="Arial Black" pitchFamily="34" charset="0"/>
              </a:rPr>
              <a:t>стартапа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» </a:t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8.Открытая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лекция «Технико-экономическое обоснование бизнес-плана</a:t>
            </a: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>9 Мастер-класс </a:t>
            </a:r>
            <a:r>
              <a:rPr lang="ru-RU" sz="1800" dirty="0">
                <a:solidFill>
                  <a:srgbClr val="002060"/>
                </a:solidFill>
                <a:latin typeface="Arial Black" pitchFamily="34" charset="0"/>
              </a:rPr>
              <a:t>«Презентация проекта для инвестора»</a:t>
            </a:r>
            <a:br>
              <a:rPr lang="ru-RU" sz="18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 Black" pitchFamily="34" charset="0"/>
              </a:rPr>
            </a:br>
            <a:endParaRPr lang="ru-RU" sz="18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9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\деловая игра\фон деловая 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2048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Деловая игра </a:t>
            </a:r>
            <a:r>
              <a:rPr lang="ru-RU" sz="2400" dirty="0" smtClean="0">
                <a:latin typeface="Arial Black" pitchFamily="34" charset="0"/>
              </a:rPr>
              <a:t/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«Бизнес-план для </a:t>
            </a:r>
            <a:r>
              <a:rPr lang="ru-RU" sz="3200" dirty="0" err="1" smtClean="0">
                <a:solidFill>
                  <a:srgbClr val="C00000"/>
                </a:solidFill>
                <a:latin typeface="Arial Black" pitchFamily="34" charset="0"/>
              </a:rPr>
              <a:t>стартапа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99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\деловая игра\фон деловая 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64655"/>
            <a:ext cx="7340352" cy="147002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Стартап(от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англ.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start-up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) - компания недавно </a:t>
            </a: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>созданная фирма, чаще всего интернет-компания, занимающиеся высокими технологиями, интернетом и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нанотехнологиями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Бизнес-план(</a:t>
            </a:r>
            <a:r>
              <a:rPr lang="ru-RU" sz="2000" dirty="0" err="1" smtClean="0">
                <a:solidFill>
                  <a:srgbClr val="002060"/>
                </a:solidFill>
                <a:latin typeface="Arial Black" pitchFamily="34" charset="0"/>
              </a:rPr>
              <a:t>business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 Black" pitchFamily="34" charset="0"/>
              </a:rPr>
              <a:t>plan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>) Подробный план на определенный период, часто на три, пять или десять лет, содержащий показатели, которых должно достичь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предприятие.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Users\PA-Notebook\Desktop\file_61_7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95" y="4149080"/>
            <a:ext cx="3468506" cy="231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959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АБОТА\деловая игра\фон деловая иг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8189991"/>
              </p:ext>
            </p:extLst>
          </p:nvPr>
        </p:nvGraphicFramePr>
        <p:xfrm>
          <a:off x="971600" y="1124744"/>
          <a:ext cx="74888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8713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Инновационная площадка  «Техническое предпринимательство  как  конкурентоспособная модель личности обучающегося» </vt:lpstr>
      <vt:lpstr>Презентация PowerPoint</vt:lpstr>
      <vt:lpstr>         Мероприятия инновационной площадки  1.Деловая игра «Бизнес-план для стартапа» 2.Открытая лекция «Бизнес-план команды» 3.Межшкольный конкурс инфографики «СТАРТ+» 4.Практикум «Целевая группа фирмы» 5.Тренинг «Искусство тайм менеджмента»  6.Открытая лекция «Маркетинговое планирование в системе бизнес -плана» 7.Открытая лекция «Устойчивое развитие стартапа»  8.Открытая лекция «Технико-экономическое обоснование бизнес-плана» 9 Мастер-класс «Презентация проекта для инвестора»  </vt:lpstr>
      <vt:lpstr>Деловая игра  «Бизнес-план для стартапа» </vt:lpstr>
      <vt:lpstr>Стартап(от англ. start-up) - компания недавно созданная фирма, чаще всего интернет-компания, занимающиеся высокими технологиями, интернетом и нанотехнологиями.  Бизнес-план(business plan) Подробный план на определенный период, часто на три, пять или десять лет, содержащий показатели, которых должно достичь предприятие.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площадка  «Техническое предпринимательство  как  конкурентоспособная модель личности обучающегося» </dc:title>
  <dc:creator>Семья</dc:creator>
  <cp:lastModifiedBy>PA-Notebook</cp:lastModifiedBy>
  <cp:revision>5</cp:revision>
  <dcterms:created xsi:type="dcterms:W3CDTF">2019-02-25T05:30:46Z</dcterms:created>
  <dcterms:modified xsi:type="dcterms:W3CDTF">2019-02-25T06:05:21Z</dcterms:modified>
</cp:coreProperties>
</file>